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5" r:id="rId3"/>
    <p:sldId id="296" r:id="rId4"/>
    <p:sldId id="297" r:id="rId5"/>
    <p:sldId id="300" r:id="rId6"/>
    <p:sldId id="301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302" r:id="rId15"/>
    <p:sldId id="303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CAA30-E296-401F-99D8-7090F5187102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7D23-7FB8-447C-B4BD-F3CCCE8C84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15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9740-CD44-4B79-90D3-CECC322E8EA8}" type="datetime1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01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7167-DF32-46B4-B5AE-B7ADAA11113D}" type="datetime1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93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01CEE66-519C-4DDA-AB7E-8829F7725AFF}" type="datetime1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86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AB0-F28E-4CF9-9863-49D49B5FE0B8}" type="datetime1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17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2633D5-BE61-4C70-A130-0B4420C1C1E1}" type="datetime1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428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4452-39C3-4148-B4C4-00095F434060}" type="datetime1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42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A0BA-706A-488A-AB4B-600D9C32D4C3}" type="datetime1">
              <a:rPr lang="nl-NL" smtClean="0"/>
              <a:t>29-10-2017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83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845D-F746-4950-9D41-C6297631F3D2}" type="datetime1">
              <a:rPr lang="nl-NL" smtClean="0"/>
              <a:t>29-10-2017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73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71E-D809-4D0A-8ABC-D4302D09FB33}" type="datetime1">
              <a:rPr lang="nl-NL" smtClean="0"/>
              <a:t>29-10-2017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1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C38C-B63B-4488-9C4A-E437DFCC7C53}" type="datetime1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22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D8DD-6CC1-4D42-82C7-39C9A93C8EDB}" type="datetime1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24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FA5E7C4-F983-441B-B64D-43A18A43E14E}" type="datetime1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B69D5D3-DD1F-4F7D-AA1A-7F61E29286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933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P van Prijs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 voor commercieel bedrij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1528">
            <a:off x="252595" y="909680"/>
            <a:ext cx="3703019" cy="208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1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63680">
            <a:off x="9030120" y="4650877"/>
            <a:ext cx="2807204" cy="207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meer begrippen over de prijs…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2428" y="2011680"/>
            <a:ext cx="10394571" cy="4206240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Prijsrange:</a:t>
            </a:r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prijzen van </a:t>
            </a:r>
            <a:r>
              <a:rPr lang="nl-NL" dirty="0" smtClean="0"/>
              <a:t>artikelen liggen tussen </a:t>
            </a:r>
            <a:r>
              <a:rPr lang="nl-NL" dirty="0"/>
              <a:t>twee bepaalde </a:t>
            </a:r>
            <a:r>
              <a:rPr lang="nl-NL" dirty="0" smtClean="0"/>
              <a:t>bedragen.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Price-</a:t>
            </a:r>
            <a:r>
              <a:rPr lang="nl-NL" b="1" dirty="0" err="1" smtClean="0"/>
              <a:t>lining</a:t>
            </a:r>
            <a:r>
              <a:rPr lang="nl-NL" b="1" dirty="0" smtClean="0"/>
              <a:t>:</a:t>
            </a:r>
          </a:p>
          <a:p>
            <a:pPr marL="0" indent="0">
              <a:buNone/>
            </a:pPr>
            <a:r>
              <a:rPr lang="nl-NL" dirty="0" smtClean="0"/>
              <a:t>Het indelen van het assortiment in een aantal ‘prijsklassen’.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10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836" y="4442442"/>
            <a:ext cx="5546737" cy="217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062" y="284176"/>
            <a:ext cx="11629623" cy="1508760"/>
          </a:xfrm>
        </p:spPr>
        <p:txBody>
          <a:bodyPr/>
          <a:lstStyle/>
          <a:p>
            <a:r>
              <a:rPr lang="nl-NL" dirty="0"/>
              <a:t>Prijscalculatie van de </a:t>
            </a:r>
            <a:r>
              <a:rPr lang="nl-NL" dirty="0" err="1"/>
              <a:t>nettoverkoopprijs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2428" y="2011680"/>
            <a:ext cx="10394571" cy="420624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 De </a:t>
            </a:r>
            <a:r>
              <a:rPr lang="nl-NL" dirty="0" err="1"/>
              <a:t>nettoverkoopprijs</a:t>
            </a:r>
            <a:r>
              <a:rPr lang="nl-NL" dirty="0"/>
              <a:t> </a:t>
            </a:r>
            <a:r>
              <a:rPr lang="nl-NL" dirty="0" smtClean="0"/>
              <a:t>is </a:t>
            </a:r>
            <a:r>
              <a:rPr lang="nl-NL" dirty="0"/>
              <a:t>opgebouwd uit: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de inkoopprijs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een percentage voor de bedrijfskosten ‘kostendekking’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een percentage voor de winst ‘winstopslag’.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11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199" y="4479754"/>
            <a:ext cx="4848225" cy="19431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791718" y="2614411"/>
            <a:ext cx="4043967" cy="317009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Voorbeeld:</a:t>
            </a:r>
          </a:p>
          <a:p>
            <a:endParaRPr lang="nl-NL" sz="2000" dirty="0" smtClean="0"/>
          </a:p>
          <a:p>
            <a:r>
              <a:rPr lang="nl-NL" sz="2000" dirty="0" smtClean="0"/>
              <a:t>Je hebt een artikel bij de leverancier ingekocht voor € 120,00. Je weet dat 20% van de inkoopprijs van dit artikel gelijk staat aan de kosten die je maakt. Daarnaast wil je een winst maken van 15% op de inkoopprijs. </a:t>
            </a:r>
          </a:p>
          <a:p>
            <a:endParaRPr lang="nl-NL" sz="2000" dirty="0" smtClean="0"/>
          </a:p>
          <a:p>
            <a:r>
              <a:rPr lang="nl-NL" sz="2000" dirty="0" smtClean="0"/>
              <a:t>Bereken de </a:t>
            </a:r>
            <a:r>
              <a:rPr lang="nl-NL" sz="2000" dirty="0" err="1" smtClean="0"/>
              <a:t>nettoverkoopprijs</a:t>
            </a:r>
            <a:r>
              <a:rPr lang="nl-NL" sz="2000" dirty="0" smtClean="0"/>
              <a:t>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1953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34" y="284176"/>
            <a:ext cx="11366695" cy="1508760"/>
          </a:xfrm>
        </p:spPr>
        <p:txBody>
          <a:bodyPr/>
          <a:lstStyle/>
          <a:p>
            <a:r>
              <a:rPr lang="nl-NL" dirty="0" smtClean="0"/>
              <a:t>Prijscalculatie van de </a:t>
            </a:r>
            <a:r>
              <a:rPr lang="nl-NL" dirty="0" err="1" smtClean="0"/>
              <a:t>nettoverkoopprijs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2. Veel winkeliers nemen één percentage waarin de kostendekking en winstopslag zitten. Dit noem je </a:t>
            </a:r>
            <a:r>
              <a:rPr lang="nl-NL" b="1" dirty="0"/>
              <a:t>de brutowinstmarge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12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2363373" y="3404382"/>
            <a:ext cx="6668086" cy="224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Voorbeeld:</a:t>
            </a:r>
          </a:p>
          <a:p>
            <a:endParaRPr lang="nl-NL" sz="2000" dirty="0"/>
          </a:p>
          <a:p>
            <a:r>
              <a:rPr lang="nl-NL" sz="2000" dirty="0" smtClean="0"/>
              <a:t>Inkoopprijs:  € 200</a:t>
            </a:r>
          </a:p>
          <a:p>
            <a:endParaRPr lang="nl-NL" sz="2000" dirty="0"/>
          </a:p>
          <a:p>
            <a:r>
              <a:rPr lang="nl-NL" sz="2000" dirty="0" smtClean="0"/>
              <a:t>Brutowinstmarge: 30%</a:t>
            </a:r>
          </a:p>
          <a:p>
            <a:endParaRPr lang="nl-NL" sz="2000" dirty="0"/>
          </a:p>
          <a:p>
            <a:r>
              <a:rPr lang="nl-NL" sz="2000" dirty="0" smtClean="0"/>
              <a:t>Bereken de </a:t>
            </a:r>
            <a:r>
              <a:rPr lang="nl-NL" sz="2000" dirty="0" err="1" smtClean="0"/>
              <a:t>nettoverkoopprijs</a:t>
            </a:r>
            <a:r>
              <a:rPr lang="nl-NL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305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5760" y="284176"/>
            <a:ext cx="11394831" cy="1508760"/>
          </a:xfrm>
        </p:spPr>
        <p:txBody>
          <a:bodyPr/>
          <a:lstStyle/>
          <a:p>
            <a:r>
              <a:rPr lang="nl-NL" dirty="0" smtClean="0"/>
              <a:t>Prijscalculatie van de </a:t>
            </a:r>
            <a:r>
              <a:rPr lang="nl-NL" dirty="0" err="1" smtClean="0"/>
              <a:t>nettoverkoopprijs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3. Sommige </a:t>
            </a:r>
            <a:r>
              <a:rPr lang="nl-NL" dirty="0"/>
              <a:t>winkeliers nemen een </a:t>
            </a:r>
            <a:r>
              <a:rPr lang="nl-NL" b="1" dirty="0"/>
              <a:t>standaardrekenfactor</a:t>
            </a:r>
            <a:r>
              <a:rPr lang="nl-NL" dirty="0"/>
              <a:t>. De standaardrekenfactor is het getal waarmee je de inkoopprijs vermenigvuldigt.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kunt hiermee in één keer de </a:t>
            </a:r>
            <a:r>
              <a:rPr lang="nl-NL" dirty="0" err="1"/>
              <a:t>nettoverkoopprijs</a:t>
            </a:r>
            <a:r>
              <a:rPr lang="nl-NL" dirty="0"/>
              <a:t> berekenen.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13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671668" y="3784209"/>
            <a:ext cx="3474720" cy="224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Voorbeeld:</a:t>
            </a:r>
          </a:p>
          <a:p>
            <a:endParaRPr lang="nl-NL" sz="2000" dirty="0"/>
          </a:p>
          <a:p>
            <a:r>
              <a:rPr lang="nl-NL" sz="2000" dirty="0" smtClean="0"/>
              <a:t>Inkoopprijs: € 550</a:t>
            </a:r>
          </a:p>
          <a:p>
            <a:endParaRPr lang="nl-NL" sz="2000" dirty="0"/>
          </a:p>
          <a:p>
            <a:r>
              <a:rPr lang="nl-NL" sz="2000" dirty="0" smtClean="0"/>
              <a:t>Rekenfactor: 1,15</a:t>
            </a:r>
          </a:p>
          <a:p>
            <a:endParaRPr lang="nl-NL" sz="2000" dirty="0"/>
          </a:p>
          <a:p>
            <a:r>
              <a:rPr lang="nl-NL" sz="2000" dirty="0" smtClean="0"/>
              <a:t>Bereken de </a:t>
            </a:r>
            <a:r>
              <a:rPr lang="nl-NL" sz="2000" dirty="0" err="1" smtClean="0"/>
              <a:t>nettoverkoopprijs</a:t>
            </a:r>
            <a:r>
              <a:rPr lang="nl-NL" sz="2000" dirty="0" smtClean="0"/>
              <a:t>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94992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Van netto- naar </a:t>
            </a:r>
            <a:r>
              <a:rPr lang="nl-NL" dirty="0" err="1" smtClean="0"/>
              <a:t>brutoverkoopprijs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0456" y="2581739"/>
            <a:ext cx="10716543" cy="420624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 Noteer </a:t>
            </a:r>
            <a:r>
              <a:rPr lang="nl-NL" dirty="0"/>
              <a:t>de </a:t>
            </a:r>
            <a:r>
              <a:rPr lang="nl-NL" dirty="0" err="1"/>
              <a:t>nettoverkoopprijs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2. Noteer het btw-percentage.</a:t>
            </a:r>
          </a:p>
          <a:p>
            <a:pPr marL="0" indent="0">
              <a:buNone/>
            </a:pPr>
            <a:r>
              <a:rPr lang="nl-NL" dirty="0"/>
              <a:t>3. Deel de </a:t>
            </a:r>
            <a:r>
              <a:rPr lang="nl-NL" dirty="0" err="1"/>
              <a:t>nettoverkoopprijs</a:t>
            </a:r>
            <a:r>
              <a:rPr lang="nl-NL" dirty="0"/>
              <a:t> door 100.</a:t>
            </a:r>
          </a:p>
          <a:p>
            <a:pPr marL="0" indent="0">
              <a:buNone/>
            </a:pPr>
            <a:r>
              <a:rPr lang="nl-NL" dirty="0"/>
              <a:t>4. Vermenigvuldig de uitkomst met het btw percentage.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Dit </a:t>
            </a:r>
            <a:r>
              <a:rPr lang="nl-NL" dirty="0"/>
              <a:t>is het btw-bedrag in euro's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Btw </a:t>
            </a:r>
            <a:r>
              <a:rPr lang="nl-NL" dirty="0"/>
              <a:t>in euro's = (</a:t>
            </a:r>
            <a:r>
              <a:rPr lang="nl-NL" dirty="0" err="1"/>
              <a:t>nettoverkoopprijs</a:t>
            </a:r>
            <a:r>
              <a:rPr lang="nl-NL" dirty="0"/>
              <a:t> / 100) x </a:t>
            </a:r>
            <a:r>
              <a:rPr lang="nl-NL" dirty="0" smtClean="0"/>
              <a:t>btw-percentage</a:t>
            </a:r>
          </a:p>
          <a:p>
            <a:pPr marL="0" indent="0">
              <a:buNone/>
            </a:pPr>
            <a:r>
              <a:rPr lang="nl-NL" dirty="0" smtClean="0"/>
              <a:t>5. Tel het </a:t>
            </a:r>
            <a:r>
              <a:rPr lang="nl-NL" dirty="0" err="1" smtClean="0"/>
              <a:t>BTW-bedrag</a:t>
            </a:r>
            <a:r>
              <a:rPr lang="nl-NL" dirty="0" smtClean="0"/>
              <a:t> op bij de netto-verkoopprijs</a:t>
            </a:r>
          </a:p>
          <a:p>
            <a:pPr marL="0" indent="0">
              <a:buNone/>
            </a:pPr>
            <a:r>
              <a:rPr lang="nl-NL" dirty="0" smtClean="0"/>
              <a:t>6. Je hebt nu de bruto-verkoopprijs ofwel de consumentenprijs.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08989"/>
            <a:ext cx="9784080" cy="1508760"/>
          </a:xfrm>
        </p:spPr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15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268" y="38569"/>
            <a:ext cx="6059374" cy="674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 van 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4277" y="2004775"/>
            <a:ext cx="9784080" cy="420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900" b="1" dirty="0" smtClean="0"/>
              <a:t>Prijs:</a:t>
            </a:r>
            <a:br>
              <a:rPr lang="nl-NL" sz="1900" b="1" dirty="0" smtClean="0"/>
            </a:br>
            <a:r>
              <a:rPr lang="nl-NL" sz="1900" b="1" dirty="0" smtClean="0"/>
              <a:t>Het </a:t>
            </a:r>
            <a:r>
              <a:rPr lang="nl-NL" sz="1900" b="1" dirty="0"/>
              <a:t>bedrag dat voor een product of de dienst betaald moet </a:t>
            </a:r>
            <a:r>
              <a:rPr lang="nl-NL" sz="1900" b="1" dirty="0" smtClean="0"/>
              <a:t>worden.</a:t>
            </a:r>
          </a:p>
          <a:p>
            <a:pPr marL="0" indent="0">
              <a:buNone/>
            </a:pPr>
            <a:endParaRPr lang="nl-NL" sz="1900" b="1" dirty="0"/>
          </a:p>
          <a:p>
            <a:pPr marL="0" indent="0">
              <a:buNone/>
            </a:pPr>
            <a:r>
              <a:rPr lang="nl-NL" sz="1900" b="1" dirty="0" smtClean="0"/>
              <a:t> </a:t>
            </a:r>
            <a:r>
              <a:rPr lang="nl-NL" sz="1900" b="1" dirty="0"/>
              <a:t>De prijs </a:t>
            </a:r>
            <a:r>
              <a:rPr lang="nl-NL" sz="1900" b="1" dirty="0" smtClean="0"/>
              <a:t>wordt </a:t>
            </a:r>
            <a:r>
              <a:rPr lang="nl-NL" sz="1900" b="1" dirty="0"/>
              <a:t>bepaald door: </a:t>
            </a:r>
            <a:endParaRPr lang="nl-NL" sz="1900" b="1" dirty="0" smtClean="0"/>
          </a:p>
          <a:p>
            <a:pPr marL="0" indent="0">
              <a:buNone/>
            </a:pPr>
            <a:r>
              <a:rPr lang="nl-NL" sz="1900" b="1" dirty="0" smtClean="0"/>
              <a:t>• </a:t>
            </a:r>
            <a:r>
              <a:rPr lang="nl-NL" sz="1900" b="1" dirty="0"/>
              <a:t>vraag en aanbod </a:t>
            </a:r>
            <a:endParaRPr lang="nl-NL" sz="1900" b="1" dirty="0" smtClean="0"/>
          </a:p>
          <a:p>
            <a:pPr marL="0" indent="0">
              <a:buNone/>
            </a:pPr>
            <a:r>
              <a:rPr lang="nl-NL" sz="1900" b="1" dirty="0" smtClean="0"/>
              <a:t>• </a:t>
            </a:r>
            <a:r>
              <a:rPr lang="nl-NL" sz="1900" b="1" dirty="0"/>
              <a:t>assortiment </a:t>
            </a:r>
            <a:endParaRPr lang="nl-NL" sz="1900" b="1" dirty="0" smtClean="0"/>
          </a:p>
          <a:p>
            <a:pPr marL="0" indent="0">
              <a:buNone/>
            </a:pPr>
            <a:r>
              <a:rPr lang="nl-NL" sz="1900" b="1" dirty="0" smtClean="0"/>
              <a:t>• </a:t>
            </a:r>
            <a:r>
              <a:rPr lang="nl-NL" sz="1900" b="1" dirty="0"/>
              <a:t>kosten </a:t>
            </a:r>
            <a:endParaRPr lang="nl-NL" sz="1900" b="1" dirty="0" smtClean="0"/>
          </a:p>
          <a:p>
            <a:pPr marL="0" indent="0">
              <a:buNone/>
            </a:pPr>
            <a:r>
              <a:rPr lang="nl-NL" sz="1900" b="1" dirty="0" smtClean="0"/>
              <a:t>• </a:t>
            </a:r>
            <a:r>
              <a:rPr lang="nl-NL" sz="1900" b="1" dirty="0"/>
              <a:t>concurrentie </a:t>
            </a:r>
            <a:endParaRPr lang="nl-NL" sz="1900" b="1" dirty="0" smtClean="0"/>
          </a:p>
          <a:p>
            <a:pPr marL="0" indent="0">
              <a:buNone/>
            </a:pPr>
            <a:r>
              <a:rPr lang="nl-NL" sz="1900" b="1" dirty="0" smtClean="0"/>
              <a:t>• </a:t>
            </a:r>
            <a:r>
              <a:rPr lang="nl-NL" sz="1900" b="1" dirty="0"/>
              <a:t>inflatie </a:t>
            </a:r>
            <a:endParaRPr lang="nl-NL" sz="1900" b="1" dirty="0" smtClean="0"/>
          </a:p>
          <a:p>
            <a:pPr marL="0" indent="0">
              <a:buNone/>
            </a:pPr>
            <a:r>
              <a:rPr lang="nl-NL" sz="1900" b="1" dirty="0" smtClean="0"/>
              <a:t>• </a:t>
            </a:r>
            <a:r>
              <a:rPr lang="nl-NL" sz="1900" b="1" dirty="0"/>
              <a:t>adviesprijs fabrikant </a:t>
            </a:r>
            <a:endParaRPr lang="nl-NL" sz="1900" b="1" dirty="0" smtClean="0"/>
          </a:p>
          <a:p>
            <a:pPr marL="0" indent="0">
              <a:buNone/>
            </a:pPr>
            <a:r>
              <a:rPr lang="nl-NL" sz="1900" b="1" dirty="0" smtClean="0"/>
              <a:t>• </a:t>
            </a:r>
            <a:r>
              <a:rPr lang="nl-NL" sz="1900" b="1" dirty="0"/>
              <a:t>acties, aanbiedingen en kortingen.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2</a:t>
            </a:fld>
            <a:endParaRPr lang="nl-NL"/>
          </a:p>
        </p:txBody>
      </p:sp>
      <p:pic>
        <p:nvPicPr>
          <p:cNvPr id="1026" name="Picture 2" descr="Afbeeldingsresultaat voor prij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725" y="3280844"/>
            <a:ext cx="2881616" cy="268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40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 functie van de 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Elk artikel heeft een prijs en een </a:t>
            </a:r>
            <a:r>
              <a:rPr lang="nl-NL" dirty="0" smtClean="0"/>
              <a:t>functie</a:t>
            </a:r>
            <a:r>
              <a:rPr lang="nl-NL" dirty="0"/>
              <a:t>: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Kosten terug verdienen</a:t>
            </a:r>
          </a:p>
          <a:p>
            <a:pPr>
              <a:buFontTx/>
              <a:buChar char="-"/>
            </a:pPr>
            <a:r>
              <a:rPr lang="nl-NL" dirty="0" smtClean="0"/>
              <a:t>Winst maken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Prijzen </a:t>
            </a:r>
            <a:r>
              <a:rPr lang="nl-NL" dirty="0"/>
              <a:t>van artikelen kun je indelen naar </a:t>
            </a:r>
            <a:r>
              <a:rPr lang="nl-NL" dirty="0" smtClean="0"/>
              <a:t>soorten:</a:t>
            </a:r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psychologische prijs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bodemprijs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adviesprijs.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/>
              <a:t>Soms is de adviesverkoopprijs een vastgestelde prijs. De winkelier mag dan het artikel alleen maar voor die prijs verkopen. Dit noem je </a:t>
            </a:r>
            <a:r>
              <a:rPr lang="nl-NL" b="1" dirty="0"/>
              <a:t>verticale prijsbinding.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3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579" y="2331277"/>
            <a:ext cx="2371725" cy="1628775"/>
          </a:xfrm>
          <a:prstGeom prst="rect">
            <a:avLst/>
          </a:prstGeom>
        </p:spPr>
      </p:pic>
      <p:pic>
        <p:nvPicPr>
          <p:cNvPr id="2050" name="Picture 2" descr="Afbeeldingsresultaat voor psychologische prij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45" y="4279649"/>
            <a:ext cx="4696988" cy="9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0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Inflatie: Stijging van het algemeen prijspeil.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consument kan minder producten kopen voor hetzelfde geld. </a:t>
            </a:r>
          </a:p>
          <a:p>
            <a:pPr marL="0" indent="0">
              <a:buNone/>
            </a:pPr>
            <a:r>
              <a:rPr lang="nl-NL" dirty="0" smtClean="0"/>
              <a:t>Prijzen van producten stijgen, koopkracht daalt.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4</a:t>
            </a:fld>
            <a:endParaRPr lang="nl-NL"/>
          </a:p>
        </p:txBody>
      </p:sp>
      <p:pic>
        <p:nvPicPr>
          <p:cNvPr id="3074" name="Picture 2" descr="Afbeeldingsresultaat voor infla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46" y="4277173"/>
            <a:ext cx="27051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at voor infla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011" y="4114800"/>
            <a:ext cx="43815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prijsvorming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Prijsvorming is de manier waarop je de verkoopprijs van een artikel vaststelt.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Dit </a:t>
            </a:r>
            <a:r>
              <a:rPr lang="nl-NL" dirty="0"/>
              <a:t>hangt af van een aantal punten: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leverancier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bedrijfskosten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winst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btw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concurrentie.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5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589" y="2680320"/>
            <a:ext cx="5328602" cy="35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Prijscalculatie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7127" y="2004775"/>
            <a:ext cx="10149872" cy="4206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Alle informatie die je verzamelt én de keuzes die je maakt om de verkoopprijs vast te stellen, </a:t>
            </a:r>
            <a:r>
              <a:rPr lang="nl-NL" dirty="0" smtClean="0"/>
              <a:t>noem </a:t>
            </a:r>
            <a:r>
              <a:rPr lang="nl-NL" dirty="0"/>
              <a:t>je </a:t>
            </a:r>
            <a:r>
              <a:rPr lang="nl-NL" b="1" dirty="0" smtClean="0"/>
              <a:t>prijsvorming</a:t>
            </a:r>
            <a:r>
              <a:rPr lang="nl-NL" dirty="0"/>
              <a:t>. </a:t>
            </a: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Prijscalculatie</a:t>
            </a:r>
            <a:r>
              <a:rPr lang="nl-NL" dirty="0" smtClean="0"/>
              <a:t>: de </a:t>
            </a:r>
            <a:r>
              <a:rPr lang="nl-NL" dirty="0"/>
              <a:t>berekeningen die je </a:t>
            </a:r>
            <a:r>
              <a:rPr lang="nl-NL" dirty="0" smtClean="0"/>
              <a:t>maakt. 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Er zijn drie manieren om de verkoopprijs te bepalen:</a:t>
            </a:r>
          </a:p>
          <a:p>
            <a:pPr marL="0" indent="0">
              <a:buNone/>
            </a:pPr>
            <a:r>
              <a:rPr lang="nl-NL" b="1" dirty="0" smtClean="0"/>
              <a:t>1. Kostengeoriënteerde prijsstelling:</a:t>
            </a:r>
          </a:p>
          <a:p>
            <a:pPr marL="0" indent="0">
              <a:buNone/>
            </a:pPr>
            <a:r>
              <a:rPr lang="nl-NL" dirty="0" smtClean="0"/>
              <a:t>Welke kosten heb je? (kostprijs)</a:t>
            </a:r>
          </a:p>
          <a:p>
            <a:pPr marL="0" indent="0">
              <a:buNone/>
            </a:pPr>
            <a:r>
              <a:rPr lang="nl-NL" dirty="0" smtClean="0"/>
              <a:t>Bepalen winstmarge (vaak in %)</a:t>
            </a:r>
          </a:p>
          <a:p>
            <a:pPr marL="0" indent="0">
              <a:buNone/>
            </a:pPr>
            <a:r>
              <a:rPr lang="nl-NL" b="1" dirty="0" smtClean="0"/>
              <a:t>2. Concurrentiegeoriënteerde prijsstelling:</a:t>
            </a:r>
          </a:p>
          <a:p>
            <a:pPr marL="0" indent="0">
              <a:buNone/>
            </a:pPr>
            <a:r>
              <a:rPr lang="nl-NL" dirty="0" smtClean="0"/>
              <a:t>Prijs vergelijken met die van de concurrent. </a:t>
            </a:r>
          </a:p>
          <a:p>
            <a:pPr marL="0" indent="0">
              <a:buNone/>
            </a:pPr>
            <a:r>
              <a:rPr lang="nl-NL" b="1" dirty="0" smtClean="0"/>
              <a:t>3. </a:t>
            </a:r>
            <a:r>
              <a:rPr lang="nl-NL" b="1" dirty="0"/>
              <a:t>V</a:t>
            </a:r>
            <a:r>
              <a:rPr lang="nl-NL" b="1" dirty="0" smtClean="0"/>
              <a:t>raaggeoriënteerde prijsstelling:</a:t>
            </a:r>
          </a:p>
          <a:p>
            <a:pPr marL="0" indent="0">
              <a:buNone/>
            </a:pPr>
            <a:r>
              <a:rPr lang="nl-NL" dirty="0" smtClean="0"/>
              <a:t>Vraag en aanbod bepalen. Veel vraag? </a:t>
            </a:r>
            <a:r>
              <a:rPr lang="nl-NL" dirty="0" smtClean="0">
                <a:sym typeface="Wingdings" panose="05000000000000000000" pitchFamily="2" charset="2"/>
              </a:rPr>
              <a:t> Hogere verkoopprijs. Vraag laag?  Lagere verkoopprijs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6</a:t>
            </a:fld>
            <a:endParaRPr lang="nl-NL"/>
          </a:p>
        </p:txBody>
      </p:sp>
      <p:sp>
        <p:nvSpPr>
          <p:cNvPr id="5" name="AutoShape 2" descr="Afbeeldingsresultaat voor prijscalculat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4" descr="Afbeeldingsresultaat voor prijscalculati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948" y="2940072"/>
            <a:ext cx="3215425" cy="212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Prijscalculatie en BTW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9093" y="2011679"/>
            <a:ext cx="7315200" cy="46466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Prijscalculatie: </a:t>
            </a:r>
            <a:r>
              <a:rPr lang="nl-NL" dirty="0"/>
              <a:t>het berekenen van de verkoopprijs.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zijn twee </a:t>
            </a:r>
            <a:r>
              <a:rPr lang="nl-NL" dirty="0"/>
              <a:t>verschillende soorten verkoopprijzen: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de consumentenprijs of </a:t>
            </a:r>
            <a:r>
              <a:rPr lang="nl-NL" dirty="0" err="1"/>
              <a:t>brutoverkoopprijs</a:t>
            </a:r>
            <a:r>
              <a:rPr lang="nl-NL" dirty="0"/>
              <a:t> </a:t>
            </a:r>
            <a:r>
              <a:rPr lang="nl-NL" dirty="0" smtClean="0"/>
              <a:t>: Prijs MET BTW</a:t>
            </a:r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de </a:t>
            </a:r>
            <a:r>
              <a:rPr lang="nl-NL" dirty="0" err="1" smtClean="0"/>
              <a:t>nettoverkoopprijs</a:t>
            </a:r>
            <a:r>
              <a:rPr lang="nl-NL" dirty="0" smtClean="0"/>
              <a:t>: Prijs ZONDER BTW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BTW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Btw is een afkorting van de Belasting Toegevoegde Waarde.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Er </a:t>
            </a:r>
            <a:r>
              <a:rPr lang="nl-NL" dirty="0"/>
              <a:t>zijn drie btw-tarieven: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Het 0-tarief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het lage tarief </a:t>
            </a:r>
            <a:r>
              <a:rPr lang="nl-NL" dirty="0" smtClean="0"/>
              <a:t>: 6%</a:t>
            </a:r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het hoge </a:t>
            </a:r>
            <a:r>
              <a:rPr lang="nl-NL" dirty="0" smtClean="0"/>
              <a:t>tarief: 21%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7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972023" y="2807595"/>
            <a:ext cx="3902299" cy="341632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OEFENEN</a:t>
            </a:r>
          </a:p>
          <a:p>
            <a:endParaRPr lang="nl-NL" dirty="0"/>
          </a:p>
          <a:p>
            <a:r>
              <a:rPr lang="nl-NL" dirty="0" smtClean="0"/>
              <a:t>Bereken de consumentenprijs van het volgende bedrag:</a:t>
            </a:r>
          </a:p>
          <a:p>
            <a:endParaRPr lang="nl-NL" dirty="0"/>
          </a:p>
          <a:p>
            <a:r>
              <a:rPr lang="nl-NL" dirty="0" smtClean="0"/>
              <a:t>€ 2,15 (</a:t>
            </a:r>
            <a:r>
              <a:rPr lang="nl-NL" dirty="0" err="1" smtClean="0"/>
              <a:t>nettoverkoopprijs</a:t>
            </a:r>
            <a:r>
              <a:rPr lang="nl-NL" dirty="0" smtClean="0"/>
              <a:t>, 6% BTW)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Bereken de </a:t>
            </a:r>
            <a:r>
              <a:rPr lang="nl-NL" dirty="0" err="1" smtClean="0"/>
              <a:t>nettoverkoopprijs</a:t>
            </a:r>
            <a:r>
              <a:rPr lang="nl-NL" dirty="0" smtClean="0"/>
              <a:t> van het volgende bedrag:</a:t>
            </a:r>
          </a:p>
          <a:p>
            <a:endParaRPr lang="nl-NL" dirty="0"/>
          </a:p>
          <a:p>
            <a:r>
              <a:rPr lang="nl-NL" dirty="0" smtClean="0"/>
              <a:t>€ 3,69 (</a:t>
            </a:r>
            <a:r>
              <a:rPr lang="nl-NL" dirty="0" err="1" smtClean="0"/>
              <a:t>brutoverkoopprijs</a:t>
            </a:r>
            <a:r>
              <a:rPr lang="nl-NL" dirty="0" smtClean="0"/>
              <a:t>, 21% BTW)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354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Prijsstrategie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1972" y="1931831"/>
            <a:ext cx="10665027" cy="48561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nl-NL" sz="2300" b="1" dirty="0"/>
              <a:t>Prijsstrategie</a:t>
            </a:r>
            <a:r>
              <a:rPr lang="nl-NL" sz="2300" b="1" dirty="0" smtClean="0"/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2300" dirty="0" smtClean="0"/>
              <a:t>Daling </a:t>
            </a:r>
            <a:r>
              <a:rPr lang="nl-NL" sz="2300" dirty="0"/>
              <a:t>van de prijs: consument gaat product nu wel kopen of er meer van kopen.</a:t>
            </a:r>
            <a:br>
              <a:rPr lang="nl-NL" sz="2300" dirty="0"/>
            </a:br>
            <a:r>
              <a:rPr lang="nl-NL" sz="2300" dirty="0"/>
              <a:t/>
            </a:r>
            <a:br>
              <a:rPr lang="nl-NL" sz="2300" dirty="0"/>
            </a:br>
            <a:r>
              <a:rPr lang="nl-NL" sz="2300" dirty="0"/>
              <a:t>Stijging van de prijs: consument gaat productminder of helemaal niet meer kopen</a:t>
            </a:r>
            <a:r>
              <a:rPr lang="nl-NL" sz="23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nl-NL" sz="2300" dirty="0"/>
          </a:p>
          <a:p>
            <a:pPr>
              <a:lnSpc>
                <a:spcPct val="110000"/>
              </a:lnSpc>
            </a:pPr>
            <a:r>
              <a:rPr lang="nl-NL" sz="2300" b="1" dirty="0" smtClean="0"/>
              <a:t>Prijsimago:</a:t>
            </a:r>
            <a:endParaRPr lang="nl-NL" sz="2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l-NL" sz="2300" dirty="0" smtClean="0"/>
              <a:t>Beeld dat de klant heeft van de prijzen in de winkel. </a:t>
            </a:r>
          </a:p>
          <a:p>
            <a:pPr marL="0" indent="0">
              <a:lnSpc>
                <a:spcPct val="110000"/>
              </a:lnSpc>
              <a:buNone/>
            </a:pPr>
            <a:endParaRPr lang="nl-NL" sz="2300" dirty="0"/>
          </a:p>
          <a:p>
            <a:pPr>
              <a:lnSpc>
                <a:spcPct val="110000"/>
              </a:lnSpc>
            </a:pPr>
            <a:r>
              <a:rPr lang="nl-NL" sz="2300" b="1" dirty="0" smtClean="0"/>
              <a:t>Prijs </a:t>
            </a:r>
            <a:r>
              <a:rPr lang="nl-NL" sz="2300" b="1" dirty="0"/>
              <a:t>/ </a:t>
            </a:r>
            <a:r>
              <a:rPr lang="nl-NL" sz="2300" b="1" dirty="0" smtClean="0"/>
              <a:t>kwaliteitsverhouding:</a:t>
            </a:r>
            <a:endParaRPr lang="nl-NL" sz="2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l-NL" sz="2300" dirty="0" smtClean="0"/>
              <a:t>Lagere </a:t>
            </a:r>
            <a:r>
              <a:rPr lang="nl-NL" sz="2300" dirty="0"/>
              <a:t>prijs / lagere kwaliteit of hogere prijs / hogere kwaliteit (en dus ook een duur imago).</a:t>
            </a:r>
          </a:p>
          <a:p>
            <a:pPr marL="0" indent="0">
              <a:lnSpc>
                <a:spcPct val="110000"/>
              </a:lnSpc>
              <a:buNone/>
            </a:pPr>
            <a:endParaRPr lang="nl-NL" sz="2300" dirty="0"/>
          </a:p>
          <a:p>
            <a:pPr>
              <a:lnSpc>
                <a:spcPct val="110000"/>
              </a:lnSpc>
            </a:pPr>
            <a:r>
              <a:rPr lang="nl-NL" sz="2300" b="1" dirty="0" smtClean="0"/>
              <a:t>Prijsperceptie:</a:t>
            </a:r>
            <a:endParaRPr lang="nl-NL" sz="2300" dirty="0"/>
          </a:p>
          <a:p>
            <a:pPr marL="0" indent="0">
              <a:lnSpc>
                <a:spcPct val="110000"/>
              </a:lnSpc>
              <a:buNone/>
            </a:pPr>
            <a:r>
              <a:rPr lang="nl-NL" sz="2300" dirty="0" smtClean="0"/>
              <a:t>Het </a:t>
            </a:r>
            <a:r>
              <a:rPr lang="nl-NL" sz="2300" dirty="0"/>
              <a:t>beeld dat de klanten hebben over jouw prijzen. </a:t>
            </a:r>
          </a:p>
          <a:p>
            <a:pPr marL="0" indent="0">
              <a:buNone/>
            </a:pPr>
            <a:endParaRPr lang="nl-NL" sz="21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8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581" y="1806746"/>
            <a:ext cx="2271419" cy="178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8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meer begrippen over de prijs…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0034" y="2004775"/>
            <a:ext cx="9784080" cy="4563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b="1" dirty="0"/>
              <a:t>Prijsconcurrentie:</a:t>
            </a:r>
          </a:p>
          <a:p>
            <a:pPr marL="0" indent="0">
              <a:buNone/>
            </a:pPr>
            <a:r>
              <a:rPr lang="nl-NL" sz="2400" dirty="0"/>
              <a:t>Winkelier let op de prijzen van de concurrent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r>
              <a:rPr lang="nl-NL" sz="2400" dirty="0" smtClean="0"/>
              <a:t>Je </a:t>
            </a:r>
            <a:r>
              <a:rPr lang="nl-NL" sz="2400" dirty="0"/>
              <a:t>mag </a:t>
            </a:r>
            <a:r>
              <a:rPr lang="nl-NL" sz="2400" b="1" dirty="0"/>
              <a:t>geen</a:t>
            </a:r>
            <a:r>
              <a:rPr lang="nl-NL" sz="2400" dirty="0"/>
              <a:t> prijsafspraken maken met je concurrenten. Dat is bij wet verboden. Anders is er sprake van </a:t>
            </a:r>
            <a:r>
              <a:rPr lang="nl-NL" sz="2400" b="1" dirty="0">
                <a:solidFill>
                  <a:srgbClr val="FF0000"/>
                </a:solidFill>
              </a:rPr>
              <a:t>kartelvorming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Winkeliers </a:t>
            </a:r>
            <a:r>
              <a:rPr lang="nl-NL" sz="2400" dirty="0"/>
              <a:t>hanteren een </a:t>
            </a:r>
            <a:r>
              <a:rPr lang="nl-NL" sz="2400" dirty="0">
                <a:solidFill>
                  <a:srgbClr val="FF0000"/>
                </a:solidFill>
              </a:rPr>
              <a:t>prijstactiek</a:t>
            </a:r>
            <a:r>
              <a:rPr lang="nl-NL" sz="2400" dirty="0"/>
              <a:t> om meer klanten te trekken en producten te </a:t>
            </a:r>
            <a:r>
              <a:rPr lang="nl-NL" sz="2400" dirty="0" smtClean="0"/>
              <a:t>verkopen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dirty="0"/>
              <a:t> - combinatie aanbiedingen met korting </a:t>
            </a: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 afroompolitiek </a:t>
            </a:r>
          </a:p>
          <a:p>
            <a:pPr>
              <a:buFontTx/>
              <a:buChar char="-"/>
            </a:pPr>
            <a:r>
              <a:rPr lang="nl-NL" sz="2400" dirty="0" smtClean="0"/>
              <a:t> penetratiepolitiek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D5D3-DD1F-4F7D-AA1A-7F61E292866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10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TM03090430[[fn=Aaneengesloten]]</Template>
  <TotalTime>489</TotalTime>
  <Words>640</Words>
  <Application>Microsoft Office PowerPoint</Application>
  <PresentationFormat>Breedbeeld</PresentationFormat>
  <Paragraphs>153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</vt:lpstr>
      <vt:lpstr>Gestreept</vt:lpstr>
      <vt:lpstr>De P van Prijs</vt:lpstr>
      <vt:lpstr>P van prijs</vt:lpstr>
      <vt:lpstr>De functie van de prijs</vt:lpstr>
      <vt:lpstr>Inflatie</vt:lpstr>
      <vt:lpstr>prijsvorming</vt:lpstr>
      <vt:lpstr>Prijscalculatie</vt:lpstr>
      <vt:lpstr>Prijscalculatie en BTW</vt:lpstr>
      <vt:lpstr>Prijsstrategie</vt:lpstr>
      <vt:lpstr>Nog meer begrippen over de prijs…</vt:lpstr>
      <vt:lpstr>Nog meer begrippen over de prijs…</vt:lpstr>
      <vt:lpstr>Prijscalculatie van de nettoverkoopprijs </vt:lpstr>
      <vt:lpstr>Prijscalculatie van de nettoverkoopprijs</vt:lpstr>
      <vt:lpstr>Prijscalculatie van de nettoverkoopprijs</vt:lpstr>
      <vt:lpstr>Stappenplan Van netto- naar brutoverkoopprijs</vt:lpstr>
      <vt:lpstr>Voorbeeld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Melanie van Sloun</dc:creator>
  <cp:lastModifiedBy>Melanie van Sloun</cp:lastModifiedBy>
  <cp:revision>48</cp:revision>
  <dcterms:created xsi:type="dcterms:W3CDTF">2016-09-25T15:22:54Z</dcterms:created>
  <dcterms:modified xsi:type="dcterms:W3CDTF">2017-10-29T10:06:16Z</dcterms:modified>
</cp:coreProperties>
</file>